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811" autoAdjust="0"/>
  </p:normalViewPr>
  <p:slideViewPr>
    <p:cSldViewPr>
      <p:cViewPr varScale="1">
        <p:scale>
          <a:sx n="45" d="100"/>
          <a:sy n="45" d="100"/>
        </p:scale>
        <p:origin x="-210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2CC826-CDB6-4CE5-AC46-CB4EA02413AA}" type="datetimeFigureOut">
              <a:rPr lang="en-US" smtClean="0"/>
              <a:t>4/4/2021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31DFD0-D354-4A2D-A973-6E6CB868488E}" type="slidenum">
              <a:rPr lang="en-US" smtClean="0"/>
              <a:t>‹#›</a:t>
            </a:fld>
            <a:endParaRPr lang="en-US"/>
          </a:p>
        </p:txBody>
      </p:sp>
    </p:spTree>
    <p:extLst>
      <p:ext uri="{BB962C8B-B14F-4D97-AF65-F5344CB8AC3E}">
        <p14:creationId xmlns:p14="http://schemas.microsoft.com/office/powerpoint/2010/main" val="4130447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One of the approaches used in the analysis of the impact of multiple risk factors is the survival analysis model.  The components of survival analysis models include time-dependent and time-independent predictors. Time-dependent predictors include nicotine and alcohol during pregnancy. Notably, the drinking of alcohol and smoking of cigarettes may change within the course of a pregnancy. However, the inclusion of time-dependent covariates in the survival analysis models may have several challenges. One of these challenges is inappropriate data management as well as measurement (Austin, 2017).   The use of statistical computing packages, such as the statistical analysis system, makes it easy to include time-dependent covariates in survival analysis models. </a:t>
            </a:r>
          </a:p>
          <a:p>
            <a:endParaRPr lang="en-US" dirty="0"/>
          </a:p>
        </p:txBody>
      </p:sp>
      <p:sp>
        <p:nvSpPr>
          <p:cNvPr id="4" name="Slide Number Placeholder 3"/>
          <p:cNvSpPr>
            <a:spLocks noGrp="1"/>
          </p:cNvSpPr>
          <p:nvPr>
            <p:ph type="sldNum" sz="quarter" idx="10"/>
          </p:nvPr>
        </p:nvSpPr>
        <p:spPr/>
        <p:txBody>
          <a:bodyPr/>
          <a:lstStyle/>
          <a:p>
            <a:fld id="{AD31DFD0-D354-4A2D-A973-6E6CB868488E}" type="slidenum">
              <a:rPr lang="en-US" smtClean="0"/>
              <a:t>2</a:t>
            </a:fld>
            <a:endParaRPr lang="en-US"/>
          </a:p>
        </p:txBody>
      </p:sp>
    </p:spTree>
    <p:extLst>
      <p:ext uri="{BB962C8B-B14F-4D97-AF65-F5344CB8AC3E}">
        <p14:creationId xmlns:p14="http://schemas.microsoft.com/office/powerpoint/2010/main" val="2464577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The proportionality assumption is appropriately used in the log-rank test. This assumption holds that hazards are proportional within a given time range, and the implication of this is that the impact of a risk factor does not change over time. The proportionality assumption uses statistical tests and graphical analysis. In statistical testing, a timing predictor is included and tested to determine its statistical importance. If at least one of the time predictor interactions reaches statistical importance of, say, p&lt;0.05, it implies that there is a violation of the proportionality assumption (Emmert-Streib &amp; Dehmer, 2019). Graphical assessments are based on the examination or lack of trends over time. If either the graphical or statistical assessment implies a lack of proportionality of hazards within a given time range, the Cox proportional hazard model is unsuitable, and changes are required to justify non-proportionality. </a:t>
            </a:r>
          </a:p>
          <a:p>
            <a:endParaRPr lang="en-US" dirty="0"/>
          </a:p>
        </p:txBody>
      </p:sp>
      <p:sp>
        <p:nvSpPr>
          <p:cNvPr id="4" name="Slide Number Placeholder 3"/>
          <p:cNvSpPr>
            <a:spLocks noGrp="1"/>
          </p:cNvSpPr>
          <p:nvPr>
            <p:ph type="sldNum" sz="quarter" idx="10"/>
          </p:nvPr>
        </p:nvSpPr>
        <p:spPr/>
        <p:txBody>
          <a:bodyPr/>
          <a:lstStyle/>
          <a:p>
            <a:fld id="{AD31DFD0-D354-4A2D-A973-6E6CB868488E}" type="slidenum">
              <a:rPr lang="en-US" smtClean="0"/>
              <a:t>3</a:t>
            </a:fld>
            <a:endParaRPr lang="en-US"/>
          </a:p>
        </p:txBody>
      </p:sp>
    </p:spTree>
    <p:extLst>
      <p:ext uri="{BB962C8B-B14F-4D97-AF65-F5344CB8AC3E}">
        <p14:creationId xmlns:p14="http://schemas.microsoft.com/office/powerpoint/2010/main" val="3295701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Competing risk is where there is a possibility of several outcome events that may result in a conflict of interest (Lee et al., 2018). For example, when investigating the death on kidney dialysis, providing a kidney transplant to a patient is an event that causes a conflict of interest to the interest of the event, which is death. The objective of analyzing competing risks is to identify the risk factors for every outcome event. Investigators In competing risks are interested in determining if the outcome occurred within the given period of observation. In addition, investigators may be interested in determining the time it takes for each different event to occur. </a:t>
            </a:r>
          </a:p>
          <a:p>
            <a:endParaRPr lang="en-US" dirty="0"/>
          </a:p>
        </p:txBody>
      </p:sp>
      <p:sp>
        <p:nvSpPr>
          <p:cNvPr id="4" name="Slide Number Placeholder 3"/>
          <p:cNvSpPr>
            <a:spLocks noGrp="1"/>
          </p:cNvSpPr>
          <p:nvPr>
            <p:ph type="sldNum" sz="quarter" idx="10"/>
          </p:nvPr>
        </p:nvSpPr>
        <p:spPr/>
        <p:txBody>
          <a:bodyPr/>
          <a:lstStyle/>
          <a:p>
            <a:fld id="{AD31DFD0-D354-4A2D-A973-6E6CB868488E}" type="slidenum">
              <a:rPr lang="en-US" smtClean="0"/>
              <a:t>4</a:t>
            </a:fld>
            <a:endParaRPr lang="en-US"/>
          </a:p>
        </p:txBody>
      </p:sp>
    </p:spTree>
    <p:extLst>
      <p:ext uri="{BB962C8B-B14F-4D97-AF65-F5344CB8AC3E}">
        <p14:creationId xmlns:p14="http://schemas.microsoft.com/office/powerpoint/2010/main" val="3041112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6B6FAB-E50A-423B-998B-042E307AA2DA}"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ADD1-93D6-4AF8-8F9E-767DD42B4BF1}" type="slidenum">
              <a:rPr lang="en-US" smtClean="0"/>
              <a:t>‹#›</a:t>
            </a:fld>
            <a:endParaRPr lang="en-US"/>
          </a:p>
        </p:txBody>
      </p:sp>
    </p:spTree>
    <p:extLst>
      <p:ext uri="{BB962C8B-B14F-4D97-AF65-F5344CB8AC3E}">
        <p14:creationId xmlns:p14="http://schemas.microsoft.com/office/powerpoint/2010/main" val="2899393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6B6FAB-E50A-423B-998B-042E307AA2DA}"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ADD1-93D6-4AF8-8F9E-767DD42B4BF1}" type="slidenum">
              <a:rPr lang="en-US" smtClean="0"/>
              <a:t>‹#›</a:t>
            </a:fld>
            <a:endParaRPr lang="en-US"/>
          </a:p>
        </p:txBody>
      </p:sp>
    </p:spTree>
    <p:extLst>
      <p:ext uri="{BB962C8B-B14F-4D97-AF65-F5344CB8AC3E}">
        <p14:creationId xmlns:p14="http://schemas.microsoft.com/office/powerpoint/2010/main" val="1473303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6B6FAB-E50A-423B-998B-042E307AA2DA}"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ADD1-93D6-4AF8-8F9E-767DD42B4BF1}" type="slidenum">
              <a:rPr lang="en-US" smtClean="0"/>
              <a:t>‹#›</a:t>
            </a:fld>
            <a:endParaRPr lang="en-US"/>
          </a:p>
        </p:txBody>
      </p:sp>
    </p:spTree>
    <p:extLst>
      <p:ext uri="{BB962C8B-B14F-4D97-AF65-F5344CB8AC3E}">
        <p14:creationId xmlns:p14="http://schemas.microsoft.com/office/powerpoint/2010/main" val="188766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6B6FAB-E50A-423B-998B-042E307AA2DA}"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ADD1-93D6-4AF8-8F9E-767DD42B4BF1}" type="slidenum">
              <a:rPr lang="en-US" smtClean="0"/>
              <a:t>‹#›</a:t>
            </a:fld>
            <a:endParaRPr lang="en-US"/>
          </a:p>
        </p:txBody>
      </p:sp>
    </p:spTree>
    <p:extLst>
      <p:ext uri="{BB962C8B-B14F-4D97-AF65-F5344CB8AC3E}">
        <p14:creationId xmlns:p14="http://schemas.microsoft.com/office/powerpoint/2010/main" val="574198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6B6FAB-E50A-423B-998B-042E307AA2DA}"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ADD1-93D6-4AF8-8F9E-767DD42B4BF1}" type="slidenum">
              <a:rPr lang="en-US" smtClean="0"/>
              <a:t>‹#›</a:t>
            </a:fld>
            <a:endParaRPr lang="en-US"/>
          </a:p>
        </p:txBody>
      </p:sp>
    </p:spTree>
    <p:extLst>
      <p:ext uri="{BB962C8B-B14F-4D97-AF65-F5344CB8AC3E}">
        <p14:creationId xmlns:p14="http://schemas.microsoft.com/office/powerpoint/2010/main" val="1506316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6B6FAB-E50A-423B-998B-042E307AA2DA}" type="datetimeFigureOut">
              <a:rPr lang="en-US" smtClean="0"/>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AFADD1-93D6-4AF8-8F9E-767DD42B4BF1}" type="slidenum">
              <a:rPr lang="en-US" smtClean="0"/>
              <a:t>‹#›</a:t>
            </a:fld>
            <a:endParaRPr lang="en-US"/>
          </a:p>
        </p:txBody>
      </p:sp>
    </p:spTree>
    <p:extLst>
      <p:ext uri="{BB962C8B-B14F-4D97-AF65-F5344CB8AC3E}">
        <p14:creationId xmlns:p14="http://schemas.microsoft.com/office/powerpoint/2010/main" val="581426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6B6FAB-E50A-423B-998B-042E307AA2DA}" type="datetimeFigureOut">
              <a:rPr lang="en-US" smtClean="0"/>
              <a:t>4/4/2021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AFADD1-93D6-4AF8-8F9E-767DD42B4BF1}" type="slidenum">
              <a:rPr lang="en-US" smtClean="0"/>
              <a:t>‹#›</a:t>
            </a:fld>
            <a:endParaRPr lang="en-US"/>
          </a:p>
        </p:txBody>
      </p:sp>
    </p:spTree>
    <p:extLst>
      <p:ext uri="{BB962C8B-B14F-4D97-AF65-F5344CB8AC3E}">
        <p14:creationId xmlns:p14="http://schemas.microsoft.com/office/powerpoint/2010/main" val="2537602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6B6FAB-E50A-423B-998B-042E307AA2DA}" type="datetimeFigureOut">
              <a:rPr lang="en-US" smtClean="0"/>
              <a:t>4/4/2021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AFADD1-93D6-4AF8-8F9E-767DD42B4BF1}" type="slidenum">
              <a:rPr lang="en-US" smtClean="0"/>
              <a:t>‹#›</a:t>
            </a:fld>
            <a:endParaRPr lang="en-US"/>
          </a:p>
        </p:txBody>
      </p:sp>
    </p:spTree>
    <p:extLst>
      <p:ext uri="{BB962C8B-B14F-4D97-AF65-F5344CB8AC3E}">
        <p14:creationId xmlns:p14="http://schemas.microsoft.com/office/powerpoint/2010/main" val="247381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6B6FAB-E50A-423B-998B-042E307AA2DA}" type="datetimeFigureOut">
              <a:rPr lang="en-US" smtClean="0"/>
              <a:t>4/4/2021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AFADD1-93D6-4AF8-8F9E-767DD42B4BF1}" type="slidenum">
              <a:rPr lang="en-US" smtClean="0"/>
              <a:t>‹#›</a:t>
            </a:fld>
            <a:endParaRPr lang="en-US"/>
          </a:p>
        </p:txBody>
      </p:sp>
    </p:spTree>
    <p:extLst>
      <p:ext uri="{BB962C8B-B14F-4D97-AF65-F5344CB8AC3E}">
        <p14:creationId xmlns:p14="http://schemas.microsoft.com/office/powerpoint/2010/main" val="358490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6B6FAB-E50A-423B-998B-042E307AA2DA}" type="datetimeFigureOut">
              <a:rPr lang="en-US" smtClean="0"/>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AFADD1-93D6-4AF8-8F9E-767DD42B4BF1}" type="slidenum">
              <a:rPr lang="en-US" smtClean="0"/>
              <a:t>‹#›</a:t>
            </a:fld>
            <a:endParaRPr lang="en-US"/>
          </a:p>
        </p:txBody>
      </p:sp>
    </p:spTree>
    <p:extLst>
      <p:ext uri="{BB962C8B-B14F-4D97-AF65-F5344CB8AC3E}">
        <p14:creationId xmlns:p14="http://schemas.microsoft.com/office/powerpoint/2010/main" val="1256895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6B6FAB-E50A-423B-998B-042E307AA2DA}" type="datetimeFigureOut">
              <a:rPr lang="en-US" smtClean="0"/>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AFADD1-93D6-4AF8-8F9E-767DD42B4BF1}" type="slidenum">
              <a:rPr lang="en-US" smtClean="0"/>
              <a:t>‹#›</a:t>
            </a:fld>
            <a:endParaRPr lang="en-US"/>
          </a:p>
        </p:txBody>
      </p:sp>
    </p:spTree>
    <p:extLst>
      <p:ext uri="{BB962C8B-B14F-4D97-AF65-F5344CB8AC3E}">
        <p14:creationId xmlns:p14="http://schemas.microsoft.com/office/powerpoint/2010/main" val="3762967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B6FAB-E50A-423B-998B-042E307AA2DA}" type="datetimeFigureOut">
              <a:rPr lang="en-US" smtClean="0"/>
              <a:t>4/4/2021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AFADD1-93D6-4AF8-8F9E-767DD42B4BF1}" type="slidenum">
              <a:rPr lang="en-US" smtClean="0"/>
              <a:t>‹#›</a:t>
            </a:fld>
            <a:endParaRPr lang="en-US"/>
          </a:p>
        </p:txBody>
      </p:sp>
    </p:spTree>
    <p:extLst>
      <p:ext uri="{BB962C8B-B14F-4D97-AF65-F5344CB8AC3E}">
        <p14:creationId xmlns:p14="http://schemas.microsoft.com/office/powerpoint/2010/main" val="63497478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752599"/>
          </a:xfrm>
        </p:spPr>
        <p:txBody>
          <a:bodyPr>
            <a:normAutofit/>
          </a:bodyPr>
          <a:lstStyle/>
          <a:p>
            <a:r>
              <a:rPr lang="en-US" sz="6000" dirty="0" smtClean="0">
                <a:latin typeface="Times New Roman" pitchFamily="18" charset="0"/>
                <a:cs typeface="Times New Roman" pitchFamily="18" charset="0"/>
              </a:rPr>
              <a:t>Extensions</a:t>
            </a:r>
            <a:endParaRPr lang="en-US" sz="6000" dirty="0">
              <a:latin typeface="Times New Roman" pitchFamily="18" charset="0"/>
              <a:cs typeface="Times New Roman" pitchFamily="18" charset="0"/>
            </a:endParaRPr>
          </a:p>
        </p:txBody>
      </p:sp>
      <p:sp>
        <p:nvSpPr>
          <p:cNvPr id="3" name="Subtitle 2"/>
          <p:cNvSpPr>
            <a:spLocks noGrp="1"/>
          </p:cNvSpPr>
          <p:nvPr>
            <p:ph type="subTitle" idx="1"/>
          </p:nvPr>
        </p:nvSpPr>
        <p:spPr>
          <a:xfrm>
            <a:off x="914400" y="2667000"/>
            <a:ext cx="7620000" cy="2286000"/>
          </a:xfrm>
        </p:spPr>
        <p:txBody>
          <a:bodyPr>
            <a:noAutofit/>
          </a:bodyPr>
          <a:lstStyle/>
          <a:p>
            <a:r>
              <a:rPr lang="en-US" sz="4000" dirty="0" smtClean="0">
                <a:latin typeface="Times New Roman" pitchFamily="18" charset="0"/>
                <a:cs typeface="Times New Roman" pitchFamily="18" charset="0"/>
              </a:rPr>
              <a:t>Name</a:t>
            </a:r>
          </a:p>
          <a:p>
            <a:r>
              <a:rPr lang="en-US" sz="4000" dirty="0" smtClean="0">
                <a:latin typeface="Times New Roman" pitchFamily="18" charset="0"/>
                <a:cs typeface="Times New Roman" pitchFamily="18" charset="0"/>
              </a:rPr>
              <a:t>Institution</a:t>
            </a:r>
          </a:p>
          <a:p>
            <a:r>
              <a:rPr lang="en-US" sz="4000" dirty="0" smtClean="0">
                <a:latin typeface="Times New Roman" pitchFamily="18" charset="0"/>
                <a:cs typeface="Times New Roman" pitchFamily="18" charset="0"/>
              </a:rPr>
              <a:t>Date</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3099255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763000" cy="609600"/>
          </a:xfrm>
        </p:spPr>
        <p:txBody>
          <a:bodyPr>
            <a:normAutofit fontScale="90000"/>
          </a:bodyPr>
          <a:lstStyle/>
          <a:p>
            <a:r>
              <a:rPr lang="en-US" dirty="0" smtClean="0">
                <a:latin typeface="Times New Roman" pitchFamily="18" charset="0"/>
                <a:cs typeface="Times New Roman" pitchFamily="18" charset="0"/>
              </a:rPr>
              <a:t>Survival Analysis Models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457200" y="1066800"/>
            <a:ext cx="8382000" cy="55626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Involves the use of time-dependent covariates</a:t>
            </a:r>
          </a:p>
          <a:p>
            <a:pPr marL="457200" indent="-457200" algn="l">
              <a:buFont typeface="Arial" pitchFamily="34" charset="0"/>
              <a:buChar char="•"/>
            </a:pPr>
            <a:r>
              <a:rPr lang="en-US" sz="2400" dirty="0">
                <a:latin typeface="Times New Roman" pitchFamily="18" charset="0"/>
                <a:cs typeface="Times New Roman" pitchFamily="18" charset="0"/>
              </a:rPr>
              <a:t>Time-dependent covariates include alcohol consumption during pregnancy</a:t>
            </a:r>
          </a:p>
          <a:p>
            <a:pPr marL="457200" indent="-457200" algn="l">
              <a:buFont typeface="Arial" pitchFamily="34" charset="0"/>
              <a:buChar char="•"/>
            </a:pPr>
            <a:r>
              <a:rPr lang="en-US" sz="2400" dirty="0">
                <a:latin typeface="Times New Roman" pitchFamily="18" charset="0"/>
                <a:cs typeface="Times New Roman" pitchFamily="18" charset="0"/>
              </a:rPr>
              <a:t>May also include time-independent predictors</a:t>
            </a:r>
          </a:p>
          <a:p>
            <a:pPr marL="457200" indent="-457200" algn="l">
              <a:buFont typeface="Arial" pitchFamily="34" charset="0"/>
              <a:buChar char="•"/>
            </a:pPr>
            <a:r>
              <a:rPr lang="en-US" sz="2400" dirty="0">
                <a:latin typeface="Times New Roman" pitchFamily="18" charset="0"/>
                <a:cs typeface="Times New Roman" pitchFamily="18" charset="0"/>
              </a:rPr>
              <a:t>Time-independent predictors include race and sex (Austin, 2017).</a:t>
            </a:r>
          </a:p>
          <a:p>
            <a:endParaRPr lang="en-US" dirty="0"/>
          </a:p>
        </p:txBody>
      </p:sp>
      <p:pic>
        <p:nvPicPr>
          <p:cNvPr id="4" name="Picture 3" descr="Statistical Models and Methods for Reliability and Survival Analysis :  Vincent Couallier : 9781848216198"/>
          <p:cNvPicPr/>
          <p:nvPr/>
        </p:nvPicPr>
        <p:blipFill>
          <a:blip r:embed="rId3">
            <a:extLst>
              <a:ext uri="{28A0092B-C50C-407E-A947-70E740481C1C}">
                <a14:useLocalDpi xmlns:a14="http://schemas.microsoft.com/office/drawing/2010/main" val="0"/>
              </a:ext>
            </a:extLst>
          </a:blip>
          <a:srcRect/>
          <a:stretch>
            <a:fillRect/>
          </a:stretch>
        </p:blipFill>
        <p:spPr bwMode="auto">
          <a:xfrm>
            <a:off x="2971800" y="3352800"/>
            <a:ext cx="3733799" cy="3048000"/>
          </a:xfrm>
          <a:prstGeom prst="rect">
            <a:avLst/>
          </a:prstGeom>
          <a:noFill/>
          <a:ln>
            <a:noFill/>
          </a:ln>
        </p:spPr>
      </p:pic>
    </p:spTree>
    <p:extLst>
      <p:ext uri="{BB962C8B-B14F-4D97-AF65-F5344CB8AC3E}">
        <p14:creationId xmlns:p14="http://schemas.microsoft.com/office/powerpoint/2010/main" val="3812499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610600" cy="838199"/>
          </a:xfrm>
        </p:spPr>
        <p:txBody>
          <a:bodyPr>
            <a:normAutofit/>
          </a:bodyPr>
          <a:lstStyle/>
          <a:p>
            <a:r>
              <a:rPr lang="en-US" sz="4000" dirty="0" smtClean="0">
                <a:latin typeface="Times New Roman" pitchFamily="18" charset="0"/>
                <a:cs typeface="Times New Roman" pitchFamily="18" charset="0"/>
              </a:rPr>
              <a:t>Proportionality Assumption</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447800"/>
            <a:ext cx="8458200" cy="51816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Holds that hazards are proportional within a given time range</a:t>
            </a:r>
          </a:p>
          <a:p>
            <a:pPr marL="457200" indent="-457200" algn="l">
              <a:buFont typeface="Arial" pitchFamily="34" charset="0"/>
              <a:buChar char="•"/>
            </a:pPr>
            <a:r>
              <a:rPr lang="en-US" sz="2400" dirty="0">
                <a:latin typeface="Times New Roman" pitchFamily="18" charset="0"/>
                <a:cs typeface="Times New Roman" pitchFamily="18" charset="0"/>
              </a:rPr>
              <a:t>This implies that the impact of a risk factor does not change over time</a:t>
            </a:r>
          </a:p>
          <a:p>
            <a:pPr marL="457200" indent="-457200" algn="l">
              <a:buFont typeface="Arial" pitchFamily="34" charset="0"/>
              <a:buChar char="•"/>
            </a:pPr>
            <a:r>
              <a:rPr lang="en-US" sz="2400" dirty="0">
                <a:latin typeface="Times New Roman" pitchFamily="18" charset="0"/>
                <a:cs typeface="Times New Roman" pitchFamily="18" charset="0"/>
              </a:rPr>
              <a:t>Uses statistical tests and graphical assessments</a:t>
            </a:r>
          </a:p>
          <a:p>
            <a:pPr marL="457200" indent="-457200" algn="l">
              <a:buFont typeface="Arial" pitchFamily="34" charset="0"/>
              <a:buChar char="•"/>
            </a:pPr>
            <a:r>
              <a:rPr lang="en-US" sz="2400" dirty="0">
                <a:latin typeface="Times New Roman" pitchFamily="18" charset="0"/>
                <a:cs typeface="Times New Roman" pitchFamily="18" charset="0"/>
              </a:rPr>
              <a:t>In statistical testing, a timing predictor is included and tested (Emmert-Streib &amp; Dehmer, 2019).</a:t>
            </a:r>
          </a:p>
          <a:p>
            <a:endParaRPr lang="en-US" dirty="0"/>
          </a:p>
        </p:txBody>
      </p:sp>
      <p:pic>
        <p:nvPicPr>
          <p:cNvPr id="4" name="Picture 3" descr="|17 |18 |19 |20 |21 |22 |23 |24 |25 |26 |27 |28 |29 |30 |review The log  rank test is usually taken as the default method. It is appropriate when  the relative mortality does not change with time. This is known as the &quot; proportional hazard&quot; (PH) assumption. The figure ..."/>
          <p:cNvPicPr/>
          <p:nvPr/>
        </p:nvPicPr>
        <p:blipFill>
          <a:blip r:embed="rId3">
            <a:extLst>
              <a:ext uri="{28A0092B-C50C-407E-A947-70E740481C1C}">
                <a14:useLocalDpi xmlns:a14="http://schemas.microsoft.com/office/drawing/2010/main" val="0"/>
              </a:ext>
            </a:extLst>
          </a:blip>
          <a:srcRect/>
          <a:stretch>
            <a:fillRect/>
          </a:stretch>
        </p:blipFill>
        <p:spPr bwMode="auto">
          <a:xfrm>
            <a:off x="4114800" y="3962400"/>
            <a:ext cx="3124200" cy="2590800"/>
          </a:xfrm>
          <a:prstGeom prst="rect">
            <a:avLst/>
          </a:prstGeom>
          <a:noFill/>
          <a:ln>
            <a:noFill/>
          </a:ln>
        </p:spPr>
      </p:pic>
    </p:spTree>
    <p:extLst>
      <p:ext uri="{BB962C8B-B14F-4D97-AF65-F5344CB8AC3E}">
        <p14:creationId xmlns:p14="http://schemas.microsoft.com/office/powerpoint/2010/main" val="1914296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28601"/>
            <a:ext cx="8763000" cy="761999"/>
          </a:xfrm>
        </p:spPr>
        <p:txBody>
          <a:bodyPr>
            <a:normAutofit fontScale="90000"/>
          </a:bodyPr>
          <a:lstStyle/>
          <a:p>
            <a:r>
              <a:rPr lang="en-US" dirty="0" smtClean="0">
                <a:latin typeface="Times New Roman" pitchFamily="18" charset="0"/>
                <a:cs typeface="Times New Roman" pitchFamily="18" charset="0"/>
              </a:rPr>
              <a:t>Competing Risks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1371600"/>
            <a:ext cx="8458200" cy="53340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This is where there is a possibility of several outcome events that cause a conflict of interest.</a:t>
            </a:r>
          </a:p>
          <a:p>
            <a:pPr marL="457200" indent="-457200" algn="l">
              <a:buFont typeface="Arial" pitchFamily="34" charset="0"/>
              <a:buChar char="•"/>
            </a:pPr>
            <a:r>
              <a:rPr lang="en-US" sz="2400" dirty="0">
                <a:latin typeface="Times New Roman" pitchFamily="18" charset="0"/>
                <a:cs typeface="Times New Roman" pitchFamily="18" charset="0"/>
              </a:rPr>
              <a:t>The objective is to identify the risk factors for every outcome</a:t>
            </a:r>
          </a:p>
          <a:p>
            <a:pPr marL="457200" indent="-457200" algn="l">
              <a:buFont typeface="Arial" pitchFamily="34" charset="0"/>
              <a:buChar char="•"/>
            </a:pPr>
            <a:r>
              <a:rPr lang="en-US" sz="2400" dirty="0">
                <a:latin typeface="Times New Roman" pitchFamily="18" charset="0"/>
                <a:cs typeface="Times New Roman" pitchFamily="18" charset="0"/>
              </a:rPr>
              <a:t>Investigators are interested in determining if the outcome occurs within the period of observation (Lee et al., 2018). </a:t>
            </a:r>
          </a:p>
          <a:p>
            <a:endParaRPr lang="en-US" dirty="0"/>
          </a:p>
        </p:txBody>
      </p:sp>
      <p:pic>
        <p:nvPicPr>
          <p:cNvPr id="4" name="Picture 3" descr="Competing risks and the clinical community: irrelevance or ignorance? -  Koller - 2012 - Statistics in Medicine - Wiley Online Library"/>
          <p:cNvPicPr/>
          <p:nvPr/>
        </p:nvPicPr>
        <p:blipFill>
          <a:blip r:embed="rId3">
            <a:extLst>
              <a:ext uri="{28A0092B-C50C-407E-A947-70E740481C1C}">
                <a14:useLocalDpi xmlns:a14="http://schemas.microsoft.com/office/drawing/2010/main" val="0"/>
              </a:ext>
            </a:extLst>
          </a:blip>
          <a:srcRect/>
          <a:stretch>
            <a:fillRect/>
          </a:stretch>
        </p:blipFill>
        <p:spPr bwMode="auto">
          <a:xfrm>
            <a:off x="2438400" y="3581400"/>
            <a:ext cx="3886200" cy="2743200"/>
          </a:xfrm>
          <a:prstGeom prst="rect">
            <a:avLst/>
          </a:prstGeom>
          <a:noFill/>
          <a:ln>
            <a:noFill/>
          </a:ln>
        </p:spPr>
      </p:pic>
    </p:spTree>
    <p:extLst>
      <p:ext uri="{BB962C8B-B14F-4D97-AF65-F5344CB8AC3E}">
        <p14:creationId xmlns:p14="http://schemas.microsoft.com/office/powerpoint/2010/main" val="1070428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686800" cy="761999"/>
          </a:xfrm>
        </p:spPr>
        <p:txBody>
          <a:bodyPr>
            <a:normAutofit fontScale="90000"/>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371600"/>
            <a:ext cx="8686800" cy="51054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Austin, P. C. (2017). A tutorial on multilevel survival analysis: methods, models, and applications. </a:t>
            </a:r>
            <a:r>
              <a:rPr lang="en-US" sz="2400" i="1" dirty="0">
                <a:latin typeface="Times New Roman" pitchFamily="18" charset="0"/>
                <a:cs typeface="Times New Roman" pitchFamily="18" charset="0"/>
              </a:rPr>
              <a:t>International Statistical Review</a:t>
            </a:r>
            <a:r>
              <a:rPr lang="en-US" sz="2400" dirty="0">
                <a:latin typeface="Times New Roman" pitchFamily="18" charset="0"/>
                <a:cs typeface="Times New Roman" pitchFamily="18" charset="0"/>
              </a:rPr>
              <a:t>, 85(2), 185-203.</a:t>
            </a:r>
          </a:p>
          <a:p>
            <a:pPr marL="457200" indent="-457200" algn="l">
              <a:buFont typeface="Arial" pitchFamily="34" charset="0"/>
              <a:buChar char="•"/>
            </a:pPr>
            <a:r>
              <a:rPr lang="en-US" sz="2400" dirty="0">
                <a:latin typeface="Times New Roman" pitchFamily="18" charset="0"/>
                <a:cs typeface="Times New Roman" pitchFamily="18" charset="0"/>
              </a:rPr>
              <a:t>Emmert-Streib, F., &amp; Dehmer, M. (2019). Introduction to survival analysis in practice. </a:t>
            </a:r>
            <a:r>
              <a:rPr lang="en-US" sz="2400" i="1" dirty="0">
                <a:latin typeface="Times New Roman" pitchFamily="18" charset="0"/>
                <a:cs typeface="Times New Roman" pitchFamily="18" charset="0"/>
              </a:rPr>
              <a:t>Machine Learning and Knowledge Extraction,</a:t>
            </a:r>
            <a:r>
              <a:rPr lang="en-US" sz="2400" dirty="0">
                <a:latin typeface="Times New Roman" pitchFamily="18" charset="0"/>
                <a:cs typeface="Times New Roman" pitchFamily="18" charset="0"/>
              </a:rPr>
              <a:t> 1(3), 1013-1038.</a:t>
            </a:r>
          </a:p>
          <a:p>
            <a:pPr marL="457200" indent="-457200" algn="l">
              <a:buFont typeface="Arial" pitchFamily="34" charset="0"/>
              <a:buChar char="•"/>
            </a:pPr>
            <a:r>
              <a:rPr lang="en-US" sz="2400" dirty="0">
                <a:latin typeface="Times New Roman" pitchFamily="18" charset="0"/>
                <a:cs typeface="Times New Roman" pitchFamily="18" charset="0"/>
              </a:rPr>
              <a:t>Lee, C., Zame, W., Yoon, J., &amp; van der Schaar, M. (2018, April). Deephit: A deep learning approach to survival analysis with competing risks. </a:t>
            </a:r>
            <a:r>
              <a:rPr lang="en-US" sz="2400" i="1" dirty="0">
                <a:latin typeface="Times New Roman" pitchFamily="18" charset="0"/>
                <a:cs typeface="Times New Roman" pitchFamily="18" charset="0"/>
              </a:rPr>
              <a:t>In Proceedings of the AAAI Conference on Artificial Intelligence</a:t>
            </a:r>
            <a:r>
              <a:rPr lang="en-US" sz="2400" dirty="0">
                <a:latin typeface="Times New Roman" pitchFamily="18" charset="0"/>
                <a:cs typeface="Times New Roman" pitchFamily="18" charset="0"/>
              </a:rPr>
              <a:t> (Vol. 32, No. 1).</a:t>
            </a:r>
          </a:p>
          <a:p>
            <a:endParaRPr lang="en-US" dirty="0"/>
          </a:p>
        </p:txBody>
      </p:sp>
    </p:spTree>
    <p:extLst>
      <p:ext uri="{BB962C8B-B14F-4D97-AF65-F5344CB8AC3E}">
        <p14:creationId xmlns:p14="http://schemas.microsoft.com/office/powerpoint/2010/main" val="1659244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655</Words>
  <Application>Microsoft Office PowerPoint</Application>
  <PresentationFormat>On-screen Show (4:3)</PresentationFormat>
  <Paragraphs>28</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Extensions</vt:lpstr>
      <vt:lpstr>Survival Analysis Models</vt:lpstr>
      <vt:lpstr>Proportionality Assumption</vt:lpstr>
      <vt:lpstr>Competing Risks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Extensions</dc:title>
  <dc:creator>user</dc:creator>
  <cp:lastModifiedBy>user</cp:lastModifiedBy>
  <cp:revision>2</cp:revision>
  <dcterms:created xsi:type="dcterms:W3CDTF">2021-04-04T14:39:34Z</dcterms:created>
  <dcterms:modified xsi:type="dcterms:W3CDTF">2021-04-04T14:49:48Z</dcterms:modified>
</cp:coreProperties>
</file>